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0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83" r:id="rId11"/>
    <p:sldId id="379" r:id="rId12"/>
    <p:sldId id="380" r:id="rId13"/>
    <p:sldId id="382" r:id="rId14"/>
    <p:sldId id="384" r:id="rId15"/>
    <p:sldId id="3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52" autoAdjust="0"/>
    <p:restoredTop sz="97461" autoAdjust="0"/>
  </p:normalViewPr>
  <p:slideViewPr>
    <p:cSldViewPr snapToGrid="0" showGuides="1">
      <p:cViewPr varScale="1">
        <p:scale>
          <a:sx n="103" d="100"/>
          <a:sy n="103" d="100"/>
        </p:scale>
        <p:origin x="114" y="3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11/29/2021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11/29/2021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0F3C8-0C81-4A0D-BFB3-30D291A585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Nvidia performed</a:t>
            </a:r>
            <a:r>
              <a:rPr lang="en-US" baseline="0" dirty="0"/>
              <a:t> most verification at the </a:t>
            </a:r>
            <a:r>
              <a:rPr lang="en-US" baseline="0" dirty="0" err="1"/>
              <a:t>SystemC</a:t>
            </a:r>
            <a:r>
              <a:rPr lang="en-US" baseline="0" dirty="0"/>
              <a:t> level and simulation speed was 30 times faster than RTL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/>
              <a:t>Nvidia</a:t>
            </a:r>
            <a:r>
              <a:rPr lang="en-US" baseline="0" dirty="0"/>
              <a:t> has taped out multiple chips that were almost entirely designed with this flow.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Modeling Performance and Verification with Synthesizable MatchLib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SS, Introduction to Modeling Performance and Verification with Synthesizable MatchLib, October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5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Designer focuses on chip architecture, functionality, and throughput analysis/verification.</a:t>
            </a:r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Focus of verification effort moves to C++/</a:t>
            </a:r>
            <a:r>
              <a:rPr lang="en-US" sz="1600" dirty="0" err="1"/>
              <a:t>SystemC</a:t>
            </a:r>
            <a:r>
              <a:rPr lang="en-US" sz="1600" dirty="0"/>
              <a:t> level, enabling much greater efficiency.</a:t>
            </a:r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marR="0" lvl="0" indent="0" algn="l" defTabSz="30473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Mentor Catapult HLS team is ready to help design teams adopt and succeed with </a:t>
            </a:r>
            <a:r>
              <a:rPr lang="en-US" sz="1600" dirty="0" err="1"/>
              <a:t>MatchLib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Modeling Performance and Verification with Synthesizable MatchLib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SS, Introduction to Modeling Performance and Verification with Synthesizable MatchLib, October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0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5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>
            <a:extLst>
              <a:ext uri="{FF2B5EF4-FFF2-40B4-BE49-F238E27FC236}">
                <a16:creationId xmlns:a16="http://schemas.microsoft.com/office/drawing/2014/main" id="{D7731DAF-8548-E047-9040-C218A555D8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buFont typeface="System Font Regular"/>
              <a:buChar char="‑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1"/>
            <a:r>
              <a:rPr lang="en-US" dirty="0"/>
              <a:t>Item 1</a:t>
            </a:r>
          </a:p>
          <a:p>
            <a:pPr lvl="1"/>
            <a:r>
              <a:rPr lang="en-US" dirty="0"/>
              <a:t>Item 2</a:t>
            </a:r>
          </a:p>
          <a:p>
            <a:pPr lvl="1"/>
            <a:r>
              <a:rPr lang="en-US" dirty="0"/>
              <a:t>Item 3</a:t>
            </a:r>
          </a:p>
          <a:p>
            <a:pPr lvl="1"/>
            <a:r>
              <a:rPr lang="en-US" dirty="0"/>
              <a:t>No bullets please</a:t>
            </a:r>
          </a:p>
          <a:p>
            <a:pPr lvl="2"/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6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>
            <a:extLst>
              <a:ext uri="{FF2B5EF4-FFF2-40B4-BE49-F238E27FC236}">
                <a16:creationId xmlns:a16="http://schemas.microsoft.com/office/drawing/2014/main" id="{D7731DAF-8548-E047-9040-C218A555D8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1231106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9465-F3F9-45DE-90B1-1FCD4609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C1EAD-0AD1-4AAD-B874-A93E602B8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1B651-3823-4BFE-BF89-96D2333F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500" y="6356350"/>
            <a:ext cx="21418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8E5B0-5807-421A-AAB0-242F30F0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72433-AADF-4FAB-AEA4-A7EFD196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46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8296-A99C-4B28-B004-5A45CB77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C2E3-8027-4252-8616-AF5F1C9A4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5628E-41C7-42B7-A560-22A0CD51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500" y="6356350"/>
            <a:ext cx="21418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1B8E-1FA6-4452-82BA-B3A80FDC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4812-2D4E-406C-A20B-E441D1E3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131267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30" r:id="rId10"/>
    <p:sldLayoutId id="2147483731" r:id="rId11"/>
    <p:sldLayoutId id="2147483732" r:id="rId12"/>
    <p:sldLayoutId id="2147483736" r:id="rId13"/>
    <p:sldLayoutId id="2147483737" r:id="rId14"/>
    <p:sldLayoutId id="2147483738" r:id="rId15"/>
    <p:sldLayoutId id="2147483708" r:id="rId16"/>
    <p:sldLayoutId id="2147483655" r:id="rId17"/>
    <p:sldLayoutId id="2147483677" r:id="rId18"/>
    <p:sldLayoutId id="2147483709" r:id="rId19"/>
    <p:sldLayoutId id="2147483751" r:id="rId20"/>
    <p:sldLayoutId id="2147483691" r:id="rId21"/>
    <p:sldLayoutId id="2147483752" r:id="rId22"/>
    <p:sldLayoutId id="2147483692" r:id="rId23"/>
    <p:sldLayoutId id="2147483650" r:id="rId24"/>
    <p:sldLayoutId id="2147483665" r:id="rId25"/>
    <p:sldLayoutId id="2147483666" r:id="rId26"/>
    <p:sldLayoutId id="2147483697" r:id="rId27"/>
    <p:sldLayoutId id="2147483698" r:id="rId28"/>
    <p:sldLayoutId id="2147483652" r:id="rId29"/>
    <p:sldLayoutId id="2147483680" r:id="rId30"/>
    <p:sldLayoutId id="2147483694" r:id="rId31"/>
    <p:sldLayoutId id="2147483687" r:id="rId32"/>
    <p:sldLayoutId id="2147483690" r:id="rId33"/>
    <p:sldLayoutId id="2147483682" r:id="rId34"/>
    <p:sldLayoutId id="2147483753" r:id="rId35"/>
    <p:sldLayoutId id="2147483678" r:id="rId36"/>
    <p:sldLayoutId id="2147483754" r:id="rId37"/>
    <p:sldLayoutId id="2147483755" r:id="rId38"/>
    <p:sldLayoutId id="2147483756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System Font Regular"/>
        <a:buChar char="‑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s.accellera.org/files/category/2-systemc/" TargetMode="External"/><Relationship Id="rId3" Type="http://schemas.openxmlformats.org/officeDocument/2006/relationships/hyperlink" Target="https://event.on24.com/wcc/r/3187802/BF0CAE586A768CDB1314C956F64ABA35" TargetMode="External"/><Relationship Id="rId7" Type="http://schemas.openxmlformats.org/officeDocument/2006/relationships/hyperlink" Target="https://www.youtube.com/watch?v=n8_G-CaSSPU" TargetMode="External"/><Relationship Id="rId2" Type="http://schemas.openxmlformats.org/officeDocument/2006/relationships/hyperlink" Target="https://eda.learn.sw.siemens.com/training/courses/catapult-high-level-synthesis-library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ebinars.sw.siemens.com/early-axi-soc-performance" TargetMode="External"/><Relationship Id="rId5" Type="http://schemas.openxmlformats.org/officeDocument/2006/relationships/hyperlink" Target="https://webinars.sw.siemens.com/nvidia-design-and-verification-of-a-1" TargetMode="External"/><Relationship Id="rId4" Type="http://schemas.openxmlformats.org/officeDocument/2006/relationships/hyperlink" Target="https://webinars.sw.siemens.com/how-matchlib-and-systemc-enabl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FA1A8ED-2CFD-48A9-960E-263125FC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Modeling Performance and Verification with Synthesizable </a:t>
            </a:r>
            <a:r>
              <a:rPr lang="en-US" dirty="0" err="1"/>
              <a:t>MatchLib</a:t>
            </a:r>
            <a:r>
              <a:rPr lang="en-US" dirty="0"/>
              <a:t> </a:t>
            </a:r>
            <a:endParaRPr lang="en-US" sz="40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A1B59CB-DDC5-ED4D-A782-958384447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sz="2000" dirty="0"/>
              <a:t>Stuart Swan | Platform Architect</a:t>
            </a:r>
          </a:p>
          <a:p>
            <a:pPr>
              <a:spcAft>
                <a:spcPts val="0"/>
              </a:spcAft>
            </a:pPr>
            <a:r>
              <a:rPr lang="en-US" altLang="en-US" sz="2000" dirty="0"/>
              <a:t>Siemens EDA, a part of Siemens Digital Industries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| © Siemens 2021 | 2021-04-15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0664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Bus Protocols are Easily Modelled with </a:t>
            </a:r>
            <a:r>
              <a:rPr lang="en-US" dirty="0" err="1"/>
              <a:t>MatchLib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414800"/>
            <a:ext cx="5949881" cy="4752000"/>
          </a:xfrm>
        </p:spPr>
        <p:txBody>
          <a:bodyPr/>
          <a:lstStyle/>
          <a:p>
            <a:pPr marL="522900" lvl="1" indent="-342900"/>
            <a:r>
              <a:rPr lang="en-US" dirty="0"/>
              <a:t>AXI4 Master and Slaves are part of the </a:t>
            </a:r>
            <a:r>
              <a:rPr lang="en-US" dirty="0" err="1"/>
              <a:t>MatchLib</a:t>
            </a:r>
            <a:r>
              <a:rPr lang="en-US" dirty="0"/>
              <a:t> library</a:t>
            </a:r>
          </a:p>
          <a:p>
            <a:pPr marL="702900" lvl="2" indent="-342900"/>
            <a:r>
              <a:rPr lang="en-US" dirty="0"/>
              <a:t>AXI4 </a:t>
            </a:r>
            <a:r>
              <a:rPr lang="en-US" dirty="0" err="1"/>
              <a:t>segmenter</a:t>
            </a:r>
            <a:r>
              <a:rPr lang="en-US" dirty="0"/>
              <a:t> transparently manages burst size, 4k boundaries, </a:t>
            </a:r>
            <a:r>
              <a:rPr lang="en-US" dirty="0" err="1"/>
              <a:t>etc</a:t>
            </a:r>
            <a:endParaRPr lang="en-US" dirty="0"/>
          </a:p>
          <a:p>
            <a:pPr marL="522900" lvl="1" indent="-342900"/>
            <a:r>
              <a:rPr lang="en-US" dirty="0"/>
              <a:t>AXI4 Read Master I/F with built-in segmentation</a:t>
            </a:r>
          </a:p>
          <a:p>
            <a:pPr marL="702900" lvl="2" indent="-342900"/>
            <a:r>
              <a:rPr lang="en-US" dirty="0" err="1"/>
              <a:t>r_master</a:t>
            </a:r>
            <a:r>
              <a:rPr lang="en-US" dirty="0"/>
              <a:t>&lt;&gt; </a:t>
            </a:r>
          </a:p>
          <a:p>
            <a:pPr lvl="2" indent="0">
              <a:buNone/>
            </a:pPr>
            <a:r>
              <a:rPr lang="en-US" dirty="0"/>
              <a:t>AXI4 Write Master I/F with built-in segmentation</a:t>
            </a:r>
          </a:p>
          <a:p>
            <a:pPr marL="702900" lvl="2" indent="-342900"/>
            <a:r>
              <a:rPr lang="en-US" dirty="0" err="1"/>
              <a:t>w_master</a:t>
            </a:r>
            <a:r>
              <a:rPr lang="en-US" dirty="0"/>
              <a:t>&lt;&gt; </a:t>
            </a:r>
          </a:p>
          <a:p>
            <a:pPr lvl="2" indent="0">
              <a:buNone/>
            </a:pPr>
            <a:r>
              <a:rPr lang="en-US" dirty="0"/>
              <a:t>AXI4 Slave I/F with built-in segmentation</a:t>
            </a:r>
          </a:p>
          <a:p>
            <a:pPr marL="702900" lvl="2" indent="-342900"/>
            <a:r>
              <a:rPr lang="en-US" dirty="0"/>
              <a:t>slave&lt;&gt;</a:t>
            </a:r>
          </a:p>
          <a:p>
            <a:pPr marL="522900" lvl="1" indent="-342900"/>
            <a:r>
              <a:rPr lang="en-US" dirty="0"/>
              <a:t>Interface reads/writes use connections Push/Pop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26" y="4013384"/>
            <a:ext cx="5796408" cy="2186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1430" y="1287597"/>
            <a:ext cx="346896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bus_if</a:t>
            </a:r>
            <a:r>
              <a:rPr lang="en-US" dirty="0"/>
              <a:t>: public </a:t>
            </a:r>
            <a:r>
              <a:rPr lang="en-US" dirty="0" err="1"/>
              <a:t>sc_module</a:t>
            </a:r>
            <a:r>
              <a:rPr lang="en-US" dirty="0"/>
              <a:t> 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 </a:t>
            </a:r>
            <a:r>
              <a:rPr lang="en-US" dirty="0" err="1"/>
              <a:t>r_master</a:t>
            </a:r>
            <a:r>
              <a:rPr lang="en-US" dirty="0"/>
              <a:t>&lt;&gt;  r_master0;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while (1) {</a:t>
            </a:r>
          </a:p>
          <a:p>
            <a:r>
              <a:rPr lang="en-US" dirty="0"/>
              <a:t>   …</a:t>
            </a:r>
          </a:p>
          <a:p>
            <a:r>
              <a:rPr lang="en-US" dirty="0"/>
              <a:t>   </a:t>
            </a:r>
            <a:r>
              <a:rPr lang="en-US" dirty="0" err="1"/>
              <a:t>r_payload</a:t>
            </a:r>
            <a:r>
              <a:rPr lang="en-US" dirty="0"/>
              <a:t> r = r_master0.r.Pop();</a:t>
            </a:r>
          </a:p>
          <a:p>
            <a:r>
              <a:rPr lang="en-US" dirty="0"/>
              <a:t>   …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64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MatchLib</a:t>
            </a:r>
            <a:r>
              <a:rPr lang="en-US" dirty="0"/>
              <a:t> and Catapult HLS Results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2021 | 2021-04-15 | Siemens Digital Industries Software | Where today meets tomorrow.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77BB66-3465-3A48-AC95-2B7B68DA6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EE6C0D-8D49-4EF2-B5AB-91C9339EB8B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1775"/>
            <a:ext cx="5852032" cy="3035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7" y="2045795"/>
            <a:ext cx="5888038" cy="33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Recap: </a:t>
            </a:r>
            <a:r>
              <a:rPr lang="en-US" sz="2400" dirty="0" err="1"/>
              <a:t>MatchLib</a:t>
            </a:r>
            <a:r>
              <a:rPr lang="en-US" sz="2400" dirty="0"/>
              <a:t> and Catapult HLS Enable Modern D/V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9B0-8023-5148-BBB1-2D9E6843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Designer focuses on chip architecture, functionality, and throughput analysis/verification.​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HLS adds pipelining, optimizes microarchitecture, provides fully automated flow to placed gates.​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Focus of verification effort moves to C++/</a:t>
            </a:r>
            <a:r>
              <a:rPr lang="en-US" dirty="0" err="1"/>
              <a:t>SystemC</a:t>
            </a:r>
            <a:r>
              <a:rPr lang="en-US" dirty="0"/>
              <a:t> level, enabling much greater efficiency.​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Siemens Catapult HLS team is ready to help design teams adopt and succeed with </a:t>
            </a:r>
            <a:r>
              <a:rPr lang="en-US" dirty="0" err="1"/>
              <a:t>MatchLib</a:t>
            </a:r>
            <a:r>
              <a:rPr lang="en-US" dirty="0"/>
              <a:t>​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Fixes and enhancements to </a:t>
            </a:r>
            <a:r>
              <a:rPr lang="en-US" dirty="0" err="1"/>
              <a:t>MatchLib</a:t>
            </a:r>
            <a:r>
              <a:rPr lang="en-US" dirty="0"/>
              <a:t> source code​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Examples, assistance​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2021 | 2021-04-15 | Siemens Digital Industries Software | Where today meets tomorrow.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290B-6C68-F84C-A244-B0DD3BA2A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EE6C0D-8D49-4EF2-B5AB-91C9339EB8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SystemC</a:t>
            </a:r>
            <a:r>
              <a:rPr lang="en-US" dirty="0"/>
              <a:t> / </a:t>
            </a:r>
            <a:r>
              <a:rPr lang="en-US" dirty="0" err="1"/>
              <a:t>Matchlib</a:t>
            </a:r>
            <a:r>
              <a:rPr lang="en-US" dirty="0"/>
              <a:t> Resources in Catapult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33"/>
              </a:spcBef>
            </a:pPr>
            <a:r>
              <a:rPr lang="en-US" dirty="0" err="1"/>
              <a:t>Matchlib</a:t>
            </a:r>
            <a:r>
              <a:rPr lang="en-US" dirty="0"/>
              <a:t> training slides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  $MGC_HOME/shared/examples/</a:t>
            </a:r>
            <a:r>
              <a:rPr lang="en-US" sz="1800" dirty="0" err="1"/>
              <a:t>matchlib</a:t>
            </a:r>
            <a:r>
              <a:rPr lang="en-US" sz="1800" dirty="0"/>
              <a:t>/toolkit/doc/matchlib_customer_training.ppt</a:t>
            </a:r>
          </a:p>
          <a:p>
            <a:pPr>
              <a:spcBef>
                <a:spcPts val="1133"/>
              </a:spcBef>
            </a:pPr>
            <a:endParaRPr lang="en-US" sz="1800" dirty="0"/>
          </a:p>
          <a:p>
            <a:pPr>
              <a:spcBef>
                <a:spcPts val="1133"/>
              </a:spcBef>
            </a:pPr>
            <a:r>
              <a:rPr lang="en-US" dirty="0" err="1"/>
              <a:t>Matchlib</a:t>
            </a:r>
            <a:r>
              <a:rPr lang="en-US" dirty="0"/>
              <a:t> example kit in Catapult install</a:t>
            </a:r>
          </a:p>
          <a:p>
            <a:pPr marL="285750" indent="-28575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  $MGC_HOME/shared/examples/</a:t>
            </a:r>
            <a:r>
              <a:rPr lang="en-US" sz="1800" dirty="0" err="1"/>
              <a:t>matchlib</a:t>
            </a:r>
            <a:r>
              <a:rPr lang="en-US" sz="1800" dirty="0"/>
              <a:t>/toolkit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2021 | 2021-04-15 | Siemens Digital Industries Software | Where today meets tomorrow.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5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Catapult </a:t>
            </a:r>
            <a:r>
              <a:rPr lang="en-US" dirty="0" err="1"/>
              <a:t>SystemC</a:t>
            </a:r>
            <a:r>
              <a:rPr lang="en-US" dirty="0"/>
              <a:t> / </a:t>
            </a:r>
            <a:r>
              <a:rPr lang="en-US" dirty="0" err="1"/>
              <a:t>Matchlib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133"/>
              </a:spcBef>
            </a:pPr>
            <a:r>
              <a:rPr lang="en-US" dirty="0"/>
              <a:t>Catapult </a:t>
            </a:r>
            <a:r>
              <a:rPr lang="en-US" dirty="0" err="1"/>
              <a:t>SystemC</a:t>
            </a:r>
            <a:r>
              <a:rPr lang="en-US" dirty="0"/>
              <a:t> </a:t>
            </a:r>
            <a:r>
              <a:rPr lang="en-US" dirty="0" err="1"/>
              <a:t>MatchLib</a:t>
            </a:r>
            <a:r>
              <a:rPr lang="en-US" dirty="0"/>
              <a:t> On-Demand Training (ODT)</a:t>
            </a:r>
          </a:p>
          <a:p>
            <a:pPr marL="342900" indent="-34290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https://eda.learn.sw.siemens.com/training/courses/catapult-high-level-synthesis-library</a:t>
            </a:r>
            <a:endParaRPr lang="en-US" u="sng" dirty="0"/>
          </a:p>
          <a:p>
            <a:pPr>
              <a:spcBef>
                <a:spcPts val="1133"/>
              </a:spcBef>
            </a:pPr>
            <a:r>
              <a:rPr lang="en-US" dirty="0"/>
              <a:t>2021 Catapult Virtual Seminar (</a:t>
            </a:r>
            <a:r>
              <a:rPr lang="en-US"/>
              <a:t>ML Accelerator </a:t>
            </a:r>
            <a:r>
              <a:rPr lang="en-US" dirty="0"/>
              <a:t>using </a:t>
            </a:r>
            <a:r>
              <a:rPr lang="en-US" dirty="0" err="1"/>
              <a:t>Matchlib</a:t>
            </a:r>
            <a:r>
              <a:rPr lang="en-US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https://event.on24.com/wcc/r/3187802/BF0CAE586A768CDB1314C956F64ABA35</a:t>
            </a:r>
            <a:endParaRPr lang="en-US" u="sng" dirty="0"/>
          </a:p>
          <a:p>
            <a:pPr>
              <a:spcBef>
                <a:spcPts val="1133"/>
              </a:spcBef>
            </a:pPr>
            <a:r>
              <a:rPr lang="en-US" dirty="0"/>
              <a:t>Catapult </a:t>
            </a:r>
            <a:r>
              <a:rPr lang="en-US" dirty="0" err="1"/>
              <a:t>Matchlib</a:t>
            </a:r>
            <a:r>
              <a:rPr lang="en-US" dirty="0"/>
              <a:t> Webinars:</a:t>
            </a:r>
          </a:p>
          <a:p>
            <a:pPr marL="342900" indent="-34290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u="sng" dirty="0"/>
              <a:t> </a:t>
            </a:r>
            <a:r>
              <a:rPr lang="en-US" sz="2100" u="sng" dirty="0">
                <a:hlinkClick r:id="rId4"/>
              </a:rPr>
              <a:t>https://webinars.sw.siemens.com/how-matchlib-and-systemc-enables</a:t>
            </a:r>
            <a:endParaRPr lang="en-US" sz="2100" u="sng" dirty="0"/>
          </a:p>
          <a:p>
            <a:pPr marL="342900" indent="-34290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sz="2100" u="sng" dirty="0"/>
              <a:t> </a:t>
            </a:r>
            <a:r>
              <a:rPr lang="en-US" sz="2100" u="sng" dirty="0">
                <a:hlinkClick r:id="rId5"/>
              </a:rPr>
              <a:t>https://webinars.sw.siemens.com/nvidia-design-and-verification-of-a-1</a:t>
            </a:r>
            <a:endParaRPr lang="en-US" sz="2100" u="sng" dirty="0"/>
          </a:p>
          <a:p>
            <a:pPr marL="342900" indent="-342900">
              <a:spcBef>
                <a:spcPts val="1133"/>
              </a:spcBef>
              <a:buFont typeface="Arial" panose="020B0604020202020204" pitchFamily="34" charset="0"/>
              <a:buChar char="•"/>
            </a:pPr>
            <a:r>
              <a:rPr lang="en-US" sz="2100" u="sng" dirty="0"/>
              <a:t> </a:t>
            </a:r>
            <a:r>
              <a:rPr lang="en-US" sz="2100" u="sng" dirty="0">
                <a:hlinkClick r:id="rId6"/>
              </a:rPr>
              <a:t>https://webinars.sw.siemens.com/early-axi-soc-performance</a:t>
            </a:r>
            <a:endParaRPr lang="en-US" sz="2100" u="sng" dirty="0"/>
          </a:p>
          <a:p>
            <a:pPr>
              <a:spcBef>
                <a:spcPts val="1133"/>
              </a:spcBef>
            </a:pPr>
            <a:r>
              <a:rPr lang="en-US" dirty="0" err="1"/>
              <a:t>Youtube</a:t>
            </a:r>
            <a:r>
              <a:rPr lang="en-US" dirty="0"/>
              <a:t> video from NVidia: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 </a:t>
            </a:r>
            <a:r>
              <a:rPr lang="en-US" u="sng" dirty="0">
                <a:hlinkClick r:id="rId7"/>
              </a:rPr>
              <a:t>https://www.youtube.com/watch?v=n8_G-CaSSPU</a:t>
            </a:r>
            <a:endParaRPr lang="en-US" u="sng" dirty="0"/>
          </a:p>
          <a:p>
            <a:endParaRPr lang="en-US" u="sng" dirty="0"/>
          </a:p>
          <a:p>
            <a:r>
              <a:rPr lang="en-US" u="sng" dirty="0" err="1"/>
              <a:t>Accellera</a:t>
            </a:r>
            <a:r>
              <a:rPr lang="en-US" u="sng" dirty="0"/>
              <a:t> </a:t>
            </a:r>
            <a:r>
              <a:rPr lang="en-US" u="sng" dirty="0" err="1"/>
              <a:t>SystemC</a:t>
            </a:r>
            <a:r>
              <a:rPr lang="en-US" u="sng" dirty="0"/>
              <a:t> Evolution Day 2020 </a:t>
            </a:r>
            <a:r>
              <a:rPr lang="en-US" u="sng" dirty="0" err="1"/>
              <a:t>Matchlib</a:t>
            </a:r>
            <a:r>
              <a:rPr lang="en-US" u="sng" dirty="0"/>
              <a:t> Presentation and Open Source Example Kit: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 </a:t>
            </a:r>
            <a:r>
              <a:rPr lang="en-US" u="sng" dirty="0">
                <a:hlinkClick r:id="rId8"/>
              </a:rPr>
              <a:t>https://forums.accellera.org/files/category/2-systemc/</a:t>
            </a:r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2021 | 2021-04-15 | Siemens Digital Industries Software | Where today meets tomorrow.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4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4822-CDEA-2B40-933D-B0DB3961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98357-8BB9-8E4B-B97D-7C8C5BED6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498A1-4B2C-0C4C-8D23-2B57B4FD50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9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MatchLib</a:t>
            </a:r>
            <a:r>
              <a:rPr lang="en-US" dirty="0"/>
              <a:t>?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err="1"/>
              <a:t>MatchLib</a:t>
            </a:r>
            <a:r>
              <a:rPr lang="en-US" sz="2400" dirty="0"/>
              <a:t> is a SystemC library of commonly used functions and components developed in </a:t>
            </a:r>
            <a:r>
              <a:rPr lang="en-US" sz="2400"/>
              <a:t>partnership </a:t>
            </a:r>
            <a:br>
              <a:rPr lang="en-US" sz="2400"/>
            </a:br>
            <a:r>
              <a:rPr lang="en-US" sz="2400"/>
              <a:t>with </a:t>
            </a:r>
            <a:r>
              <a:rPr lang="en-US" sz="2400" dirty="0"/>
              <a:t>NVIDIA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Interfaces, FIFOs, interconnect, etc.</a:t>
            </a:r>
          </a:p>
          <a:p>
            <a:pPr lvl="1"/>
            <a:endParaRPr lang="en-US" sz="2000" dirty="0"/>
          </a:p>
          <a:p>
            <a:r>
              <a:rPr lang="en-US" sz="2400" dirty="0"/>
              <a:t>Allows most design and verification of </a:t>
            </a:r>
            <a:r>
              <a:rPr lang="en-US" sz="2400" dirty="0" err="1"/>
              <a:t>SoCs</a:t>
            </a:r>
            <a:r>
              <a:rPr lang="en-US" sz="2400" dirty="0"/>
              <a:t> to be performed in SystemC</a:t>
            </a:r>
          </a:p>
          <a:p>
            <a:pPr lvl="1"/>
            <a:r>
              <a:rPr lang="en-US" sz="2000" dirty="0"/>
              <a:t>Verify system-level performance earlier</a:t>
            </a:r>
          </a:p>
          <a:p>
            <a:pPr lvl="1"/>
            <a:r>
              <a:rPr lang="en-US" sz="2000" dirty="0"/>
              <a:t>30x faster than RTL for timing-accurate simulation</a:t>
            </a:r>
          </a:p>
          <a:p>
            <a:pPr lvl="1"/>
            <a:r>
              <a:rPr lang="en-US" sz="2000" dirty="0"/>
              <a:t>Easily plugs into existing DV flows</a:t>
            </a:r>
          </a:p>
          <a:p>
            <a:pPr lvl="1"/>
            <a:endParaRPr lang="en-US" sz="2000" dirty="0"/>
          </a:p>
          <a:p>
            <a:r>
              <a:rPr lang="en-US" sz="2400" dirty="0"/>
              <a:t>Enables control-oriented design</a:t>
            </a:r>
          </a:p>
          <a:p>
            <a:pPr lvl="1"/>
            <a:r>
              <a:rPr lang="en-US" sz="2000" dirty="0"/>
              <a:t>Easy-to-use throughput accurate modelling</a:t>
            </a:r>
          </a:p>
          <a:p>
            <a:pPr lvl="1"/>
            <a:r>
              <a:rPr lang="en-US" sz="2000" dirty="0"/>
              <a:t>DMA, Arbiters, Bus I/F</a:t>
            </a:r>
          </a:p>
          <a:p>
            <a:pPr lvl="1"/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8EB69-3D65-1549-BBED-96395ED8C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515454" y="1870075"/>
            <a:ext cx="4567139" cy="3757002"/>
            <a:chOff x="7516668" y="1870075"/>
            <a:chExt cx="4369454" cy="3554997"/>
          </a:xfrm>
        </p:grpSpPr>
        <p:grpSp>
          <p:nvGrpSpPr>
            <p:cNvPr id="33" name="Group 32"/>
            <p:cNvGrpSpPr/>
            <p:nvPr/>
          </p:nvGrpSpPr>
          <p:grpSpPr>
            <a:xfrm>
              <a:off x="7516668" y="1870075"/>
              <a:ext cx="951667" cy="920611"/>
              <a:chOff x="7476485" y="1451638"/>
              <a:chExt cx="951667" cy="920611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5674" y="1451638"/>
                <a:ext cx="684066" cy="92061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7476485" y="1745860"/>
                <a:ext cx="951667" cy="436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MatchLib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*.h</a:t>
                </a: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836" y="1878867"/>
              <a:ext cx="684066" cy="92061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900877" y="2007216"/>
              <a:ext cx="8515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SystemC 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653789" y="3218507"/>
              <a:ext cx="1241776" cy="87561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r>
                <a:rPr lang="en-US" sz="1799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Catapult</a:t>
              </a:r>
            </a:p>
            <a:p>
              <a:pPr algn="ctr" defTabSz="914126"/>
              <a:r>
                <a:rPr lang="en-US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HLS</a:t>
              </a:r>
              <a:endParaRPr lang="en-US" sz="9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9062832" y="2820503"/>
              <a:ext cx="464074" cy="398004"/>
            </a:xfrm>
            <a:prstGeom prst="downArrow">
              <a:avLst/>
            </a:prstGeom>
            <a:solidFill>
              <a:srgbClr val="0070C0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952836" y="4504461"/>
              <a:ext cx="684066" cy="920611"/>
              <a:chOff x="9092983" y="3170754"/>
              <a:chExt cx="684066" cy="920611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2983" y="3170754"/>
                <a:ext cx="684066" cy="920611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9198990" y="3501737"/>
                <a:ext cx="4720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RTL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0365265" y="3239190"/>
              <a:ext cx="1333230" cy="875611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r>
                <a:rPr lang="en-US" sz="16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Performance Validation / Verification 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0434928" y="1908234"/>
              <a:ext cx="1451194" cy="920611"/>
              <a:chOff x="10181369" y="3170754"/>
              <a:chExt cx="1451194" cy="920611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155" y="3170754"/>
                <a:ext cx="1120486" cy="920611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0181369" y="3273235"/>
                <a:ext cx="14511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SystemC or System Verilog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 Bench</a:t>
                </a:r>
              </a:p>
            </p:txBody>
          </p:sp>
        </p:grpSp>
        <p:sp>
          <p:nvSpPr>
            <p:cNvPr id="54" name="Down Arrow 53"/>
            <p:cNvSpPr/>
            <p:nvPr/>
          </p:nvSpPr>
          <p:spPr>
            <a:xfrm>
              <a:off x="10785920" y="2833993"/>
              <a:ext cx="464074" cy="398004"/>
            </a:xfrm>
            <a:prstGeom prst="downArrow">
              <a:avLst/>
            </a:prstGeom>
            <a:solidFill>
              <a:srgbClr val="0070C0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Straight Arrow Connector 54"/>
            <p:cNvCxnSpPr>
              <a:endCxn id="39" idx="1"/>
            </p:cNvCxnSpPr>
            <p:nvPr/>
          </p:nvCxnSpPr>
          <p:spPr>
            <a:xfrm>
              <a:off x="8239923" y="2330380"/>
              <a:ext cx="660954" cy="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56" name="Elbow Connector 55"/>
            <p:cNvCxnSpPr>
              <a:endCxn id="53" idx="1"/>
            </p:cNvCxnSpPr>
            <p:nvPr/>
          </p:nvCxnSpPr>
          <p:spPr>
            <a:xfrm>
              <a:off x="9636902" y="2330380"/>
              <a:ext cx="798026" cy="35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Down Arrow 56"/>
            <p:cNvSpPr/>
            <p:nvPr/>
          </p:nvSpPr>
          <p:spPr>
            <a:xfrm>
              <a:off x="9055160" y="4094118"/>
              <a:ext cx="464074" cy="398004"/>
            </a:xfrm>
            <a:prstGeom prst="downArrow">
              <a:avLst/>
            </a:prstGeom>
            <a:solidFill>
              <a:srgbClr val="0070C0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02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MatchLib</a:t>
            </a:r>
            <a:r>
              <a:rPr lang="en-US" sz="3200" dirty="0"/>
              <a:t> + HLS Enables an Efficient Verification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MatchLib</a:t>
            </a:r>
            <a:r>
              <a:rPr lang="en-US" sz="2000" dirty="0"/>
              <a:t> Involves DV Team at Every Stage of the Design Process</a:t>
            </a:r>
          </a:p>
          <a:p>
            <a:pPr lvl="1"/>
            <a:r>
              <a:rPr lang="en-US" sz="1600" dirty="0"/>
              <a:t>Early access to HW</a:t>
            </a:r>
          </a:p>
          <a:p>
            <a:r>
              <a:rPr lang="en-US" sz="2000" dirty="0"/>
              <a:t>Smaller, faster models</a:t>
            </a:r>
          </a:p>
          <a:p>
            <a:pPr lvl="1"/>
            <a:r>
              <a:rPr lang="en-US" sz="1800" dirty="0"/>
              <a:t>C++/SystemC model is typically about 1/10 or less than the size of the RTL model</a:t>
            </a:r>
          </a:p>
          <a:p>
            <a:pPr lvl="1"/>
            <a:r>
              <a:rPr lang="en-US" sz="1800" dirty="0"/>
              <a:t>Easy to verify and debug</a:t>
            </a:r>
          </a:p>
          <a:p>
            <a:r>
              <a:rPr lang="en-US" sz="2000" dirty="0"/>
              <a:t>C++/SystemC </a:t>
            </a:r>
            <a:r>
              <a:rPr lang="en-US" sz="2000" dirty="0" err="1"/>
              <a:t>testbench</a:t>
            </a:r>
            <a:r>
              <a:rPr lang="en-US" sz="2000" dirty="0"/>
              <a:t> reuse</a:t>
            </a:r>
          </a:p>
          <a:p>
            <a:pPr lvl="1"/>
            <a:r>
              <a:rPr lang="en-US" sz="1800" dirty="0"/>
              <a:t>Catapult makes it possible to automatically use same </a:t>
            </a:r>
            <a:r>
              <a:rPr lang="en-US" sz="1800" dirty="0" err="1"/>
              <a:t>testbench</a:t>
            </a:r>
            <a:r>
              <a:rPr lang="en-US" sz="1800" dirty="0"/>
              <a:t> for SystemC and Verilog models</a:t>
            </a:r>
          </a:p>
          <a:p>
            <a:r>
              <a:rPr lang="en-US" sz="2000" dirty="0"/>
              <a:t>You can put thin Verilog wrapper around SystemC DUT</a:t>
            </a:r>
          </a:p>
          <a:p>
            <a:pPr lvl="1"/>
            <a:r>
              <a:rPr lang="en-US" sz="1800" dirty="0"/>
              <a:t>If using SV UVM DV flow, enables SV DV effort to start much earlier (even before any HLS)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0ACD3-DB71-DE45-BE96-0884B270C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45" y="1874443"/>
            <a:ext cx="1474267" cy="19840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55254" y="1911309"/>
            <a:ext cx="121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SystemC or System Verilog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 Bench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9994920" y="3857464"/>
            <a:ext cx="464074" cy="398004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45" y="2657877"/>
            <a:ext cx="684066" cy="9206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975130" y="273499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604471" y="4255373"/>
            <a:ext cx="1241776" cy="875611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/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SystemC or RTL Verification</a:t>
            </a:r>
          </a:p>
        </p:txBody>
      </p:sp>
      <p:sp>
        <p:nvSpPr>
          <p:cNvPr id="34" name="Rounded Rectangular Callout 33"/>
          <p:cNvSpPr/>
          <p:nvPr/>
        </p:nvSpPr>
        <p:spPr>
          <a:xfrm>
            <a:off x="7725977" y="1534899"/>
            <a:ext cx="1574677" cy="1047625"/>
          </a:xfrm>
          <a:prstGeom prst="wedgeRoundRectCallout">
            <a:avLst>
              <a:gd name="adj1" fmla="val 86693"/>
              <a:gd name="adj2" fmla="val 6428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sz="1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RTL, SystemC, or C++ with </a:t>
            </a:r>
            <a:r>
              <a:rPr lang="en-US" sz="1400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MatchLib</a:t>
            </a:r>
            <a:r>
              <a:rPr lang="en-US" sz="1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wrapper</a:t>
            </a:r>
          </a:p>
        </p:txBody>
      </p:sp>
    </p:spTree>
    <p:extLst>
      <p:ext uri="{BB962C8B-B14F-4D97-AF65-F5344CB8AC3E}">
        <p14:creationId xmlns:p14="http://schemas.microsoft.com/office/powerpoint/2010/main" val="135329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MatchLib</a:t>
            </a:r>
            <a:r>
              <a:rPr lang="en-US" dirty="0"/>
              <a:t> Reduces Risks in Modern Digital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414800"/>
            <a:ext cx="6395054" cy="4964400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Today's HW designs often process huge sets of data, with large intermediate results.</a:t>
            </a:r>
          </a:p>
          <a:p>
            <a:pPr lvl="1"/>
            <a:r>
              <a:rPr lang="en-US" sz="1600" dirty="0"/>
              <a:t>Machine Learning, Computer Vision, 5G Wireless</a:t>
            </a:r>
          </a:p>
          <a:p>
            <a:r>
              <a:rPr lang="en-US" sz="1800" dirty="0"/>
              <a:t>Hard part is often managing the movement of data in the chip across all scenarios</a:t>
            </a:r>
          </a:p>
          <a:p>
            <a:pPr lvl="1"/>
            <a:r>
              <a:rPr lang="en-US" sz="1600" dirty="0"/>
              <a:t>Memory/interconnect architecture often has more impact on power/performance than the design of the computation units themselves</a:t>
            </a:r>
          </a:p>
          <a:p>
            <a:r>
              <a:rPr lang="en-US" sz="1800" dirty="0"/>
              <a:t>Evaluating and verifying memory/interconnect architecture at RTL level is often not feasible</a:t>
            </a:r>
          </a:p>
          <a:p>
            <a:pPr lvl="1"/>
            <a:r>
              <a:rPr lang="en-US" sz="1600" dirty="0"/>
              <a:t>Too late in design cycle</a:t>
            </a:r>
          </a:p>
          <a:p>
            <a:pPr lvl="1"/>
            <a:r>
              <a:rPr lang="en-US" sz="1600" dirty="0"/>
              <a:t>Too much work to evaluate multiple candidate architectures</a:t>
            </a:r>
          </a:p>
          <a:p>
            <a:pPr lvl="1"/>
            <a:r>
              <a:rPr lang="en-US" sz="1600" dirty="0"/>
              <a:t>The most difficult/costly HW (&amp; HW/SW) problems are found during system integration </a:t>
            </a:r>
          </a:p>
          <a:p>
            <a:pPr lvl="1"/>
            <a:r>
              <a:rPr lang="en-US" sz="1600" dirty="0"/>
              <a:t>If integration first occurs in RTL, it is very late and problems are very costly</a:t>
            </a:r>
          </a:p>
          <a:p>
            <a:r>
              <a:rPr lang="en-US" sz="1800" b="1" dirty="0" err="1">
                <a:solidFill>
                  <a:srgbClr val="00B050"/>
                </a:solidFill>
              </a:rPr>
              <a:t>MatchLib</a:t>
            </a:r>
            <a:r>
              <a:rPr lang="en-US" sz="1800" b="1" dirty="0">
                <a:solidFill>
                  <a:srgbClr val="00B050"/>
                </a:solidFill>
              </a:rPr>
              <a:t> + SystemC HLS lets integration occur early when fixing problems is much cheaper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552782C-184A-944E-9F8F-68E9F0505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4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960129" y="1529515"/>
            <a:ext cx="4962038" cy="1548134"/>
            <a:chOff x="1905990" y="1742560"/>
            <a:chExt cx="7603439" cy="2372240"/>
          </a:xfrm>
        </p:grpSpPr>
        <p:sp>
          <p:nvSpPr>
            <p:cNvPr id="5" name="Rectangle 4"/>
            <p:cNvSpPr/>
            <p:nvPr/>
          </p:nvSpPr>
          <p:spPr>
            <a:xfrm>
              <a:off x="2817812" y="1752600"/>
              <a:ext cx="5410200" cy="2362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8398" y="2678666"/>
              <a:ext cx="1525863" cy="6602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AXI4 Router/</a:t>
              </a:r>
            </a:p>
            <a:p>
              <a:r>
                <a:rPr lang="en-US" sz="1100" dirty="0"/>
                <a:t>Splitter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1013" y="2286000"/>
              <a:ext cx="1525863" cy="6602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AXI4 Router/</a:t>
              </a:r>
            </a:p>
            <a:p>
              <a:r>
                <a:rPr lang="en-US" sz="1100" dirty="0"/>
                <a:t>Splitter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7413" y="3048000"/>
              <a:ext cx="924067" cy="6602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AXI4</a:t>
              </a:r>
            </a:p>
            <a:p>
              <a:r>
                <a:rPr lang="en-US" sz="1100" dirty="0"/>
                <a:t>Arbiter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37413" y="2286000"/>
              <a:ext cx="924067" cy="6602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AXI4</a:t>
              </a:r>
            </a:p>
            <a:p>
              <a:r>
                <a:rPr lang="en-US" sz="1100" dirty="0"/>
                <a:t>Arbiter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96982" y="2378331"/>
              <a:ext cx="845465" cy="400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DMA0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96982" y="3140330"/>
              <a:ext cx="845465" cy="400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DMA1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1011" y="3047999"/>
              <a:ext cx="1525863" cy="6602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AXI4 Router/</a:t>
              </a:r>
            </a:p>
            <a:p>
              <a:r>
                <a:rPr lang="en-US" sz="1100" dirty="0"/>
                <a:t>Splitter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256212" y="251683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>
            <a:xfrm>
              <a:off x="5256211" y="327883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6818937" y="251683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>
            <a:xfrm>
              <a:off x="6818311" y="2591162"/>
              <a:ext cx="342901" cy="54916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>
            <a:xfrm>
              <a:off x="6833359" y="327883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>
            <a:xfrm flipV="1">
              <a:off x="6818311" y="2592090"/>
              <a:ext cx="334896" cy="54824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>
            <a:xfrm flipV="1">
              <a:off x="4292967" y="2591163"/>
              <a:ext cx="201245" cy="15650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>
            <a:xfrm>
              <a:off x="4306252" y="2987749"/>
              <a:ext cx="187960" cy="15258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>
              <a:off x="2843599" y="289560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>
            <a:xfrm>
              <a:off x="7880858" y="2508007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>
            <a:xfrm>
              <a:off x="7880858" y="327883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3828372" y="1742560"/>
              <a:ext cx="2954949" cy="518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MatchLib</a:t>
              </a:r>
              <a:r>
                <a:rPr lang="en-US" sz="1600" dirty="0"/>
                <a:t> AXI4 Fabric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76246" y="2369507"/>
              <a:ext cx="833183" cy="400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RAM0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304212" y="2506226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8676246" y="3138374"/>
              <a:ext cx="833183" cy="400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RAM1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8304212" y="3275093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1905990" y="2757100"/>
              <a:ext cx="675978" cy="400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CPU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525980" y="2895600"/>
              <a:ext cx="30479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>
            <a:xfrm flipH="1">
              <a:off x="5256211" y="2399186"/>
              <a:ext cx="3352800" cy="0"/>
            </a:xfrm>
            <a:prstGeom prst="straightConnector1">
              <a:avLst/>
            </a:prstGeom>
            <a:ln>
              <a:solidFill>
                <a:schemeClr val="accent1">
                  <a:alpha val="52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256211" y="2627786"/>
              <a:ext cx="3352800" cy="0"/>
            </a:xfrm>
            <a:prstGeom prst="straightConnector1">
              <a:avLst/>
            </a:prstGeom>
            <a:ln>
              <a:solidFill>
                <a:schemeClr val="accent1">
                  <a:alpha val="52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256211" y="3415373"/>
              <a:ext cx="3352800" cy="0"/>
            </a:xfrm>
            <a:prstGeom prst="straightConnector1">
              <a:avLst/>
            </a:prstGeom>
            <a:ln>
              <a:solidFill>
                <a:schemeClr val="accent1">
                  <a:alpha val="52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5351977" y="2762516"/>
              <a:ext cx="3238717" cy="411420"/>
            </a:xfrm>
            <a:prstGeom prst="straightConnector1">
              <a:avLst/>
            </a:prstGeom>
            <a:ln>
              <a:solidFill>
                <a:srgbClr val="FF0000">
                  <a:alpha val="52000"/>
                </a:srgb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ounded Rectangular Callout 35"/>
          <p:cNvSpPr/>
          <p:nvPr/>
        </p:nvSpPr>
        <p:spPr>
          <a:xfrm>
            <a:off x="7824784" y="3175664"/>
            <a:ext cx="1384211" cy="597801"/>
          </a:xfrm>
          <a:prstGeom prst="wedgeRoundRectCallout">
            <a:avLst>
              <a:gd name="adj1" fmla="val 113801"/>
              <a:gd name="adj2" fmla="val -18857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contention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10" y="4137929"/>
            <a:ext cx="4823232" cy="17445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135657" y="3845875"/>
            <a:ext cx="355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MatchLib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AXI4 Fabric SystemC Simulation</a:t>
            </a:r>
          </a:p>
        </p:txBody>
      </p:sp>
    </p:spTree>
    <p:extLst>
      <p:ext uri="{BB962C8B-B14F-4D97-AF65-F5344CB8AC3E}">
        <p14:creationId xmlns:p14="http://schemas.microsoft.com/office/powerpoint/2010/main" val="314177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MatchLib</a:t>
            </a:r>
            <a:r>
              <a:rPr lang="en-US" dirty="0"/>
              <a:t>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414800"/>
            <a:ext cx="5062715" cy="475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MatchLib’s</a:t>
            </a:r>
            <a:r>
              <a:rPr lang="en-US" sz="2400" dirty="0"/>
              <a:t> Connections is a library and API of latency-insensitive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components of this library are synthesizable using 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Connections library consists of ports and channels</a:t>
            </a:r>
          </a:p>
          <a:p>
            <a:pPr marL="522900" lvl="1" indent="-342900"/>
            <a:r>
              <a:rPr lang="it-IT" sz="2000" dirty="0"/>
              <a:t>Port implements data/ready/valid protocol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Connections are </a:t>
            </a:r>
            <a:r>
              <a:rPr lang="en-US" sz="2400" dirty="0" err="1"/>
              <a:t>templatized</a:t>
            </a:r>
            <a:r>
              <a:rPr lang="en-US" sz="2400" dirty="0"/>
              <a:t> for data type 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59A4A-7DCF-614D-80C2-3557BB017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65" y="1690688"/>
            <a:ext cx="6600825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3318769"/>
            <a:ext cx="5486400" cy="1918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59" y="4697660"/>
            <a:ext cx="2919879" cy="21491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497498" y="3784465"/>
            <a:ext cx="533398" cy="755568"/>
            <a:chOff x="5445938" y="4859684"/>
            <a:chExt cx="533398" cy="755568"/>
          </a:xfrm>
        </p:grpSpPr>
        <p:sp>
          <p:nvSpPr>
            <p:cNvPr id="12" name="Rectangle 11"/>
            <p:cNvSpPr/>
            <p:nvPr/>
          </p:nvSpPr>
          <p:spPr>
            <a:xfrm>
              <a:off x="5445938" y="4929479"/>
              <a:ext cx="533398" cy="66195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471014" y="4859684"/>
              <a:ext cx="491930" cy="755568"/>
              <a:chOff x="5481604" y="5020536"/>
              <a:chExt cx="491930" cy="75556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5481604" y="5406772"/>
                <a:ext cx="491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dat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81604" y="5020536"/>
                <a:ext cx="487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rdy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481604" y="5214545"/>
                <a:ext cx="448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val</a:t>
                </a:r>
                <a:endParaRPr lang="en-US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277018" y="3785259"/>
            <a:ext cx="533398" cy="755568"/>
            <a:chOff x="5445938" y="4859684"/>
            <a:chExt cx="533398" cy="755568"/>
          </a:xfrm>
        </p:grpSpPr>
        <p:sp>
          <p:nvSpPr>
            <p:cNvPr id="15" name="Rectangle 14"/>
            <p:cNvSpPr/>
            <p:nvPr/>
          </p:nvSpPr>
          <p:spPr>
            <a:xfrm>
              <a:off x="5445938" y="4929479"/>
              <a:ext cx="533398" cy="66195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471014" y="4859684"/>
              <a:ext cx="491930" cy="755568"/>
              <a:chOff x="5481604" y="5020536"/>
              <a:chExt cx="491930" cy="755568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481604" y="5406772"/>
                <a:ext cx="491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dat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481604" y="5020536"/>
                <a:ext cx="487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rdy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481604" y="5214545"/>
                <a:ext cx="448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val</a:t>
                </a:r>
                <a:endParaRPr lang="en-US" dirty="0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15044" y="5252865"/>
            <a:ext cx="1078712" cy="1207624"/>
            <a:chOff x="7243126" y="5252865"/>
            <a:chExt cx="1078712" cy="1207624"/>
          </a:xfrm>
        </p:grpSpPr>
        <p:sp>
          <p:nvSpPr>
            <p:cNvPr id="21" name="Rectangle 20"/>
            <p:cNvSpPr/>
            <p:nvPr/>
          </p:nvSpPr>
          <p:spPr>
            <a:xfrm>
              <a:off x="7342958" y="5525698"/>
              <a:ext cx="978880" cy="661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43126" y="5289276"/>
              <a:ext cx="611507" cy="1171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410463" y="5252865"/>
              <a:ext cx="448024" cy="1207624"/>
              <a:chOff x="6295668" y="5265294"/>
              <a:chExt cx="902779" cy="120762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295668" y="6103586"/>
                <a:ext cx="902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dat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295668" y="5265294"/>
                <a:ext cx="895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rdy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295668" y="5684440"/>
                <a:ext cx="82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val</a:t>
                </a:r>
                <a:endParaRPr lang="en-US" dirty="0"/>
              </a:p>
            </p:txBody>
          </p:sp>
        </p:grpSp>
      </p:grpSp>
      <p:sp>
        <p:nvSpPr>
          <p:cNvPr id="31" name="Rectangle 30"/>
          <p:cNvSpPr/>
          <p:nvPr/>
        </p:nvSpPr>
        <p:spPr>
          <a:xfrm>
            <a:off x="6306997" y="47262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070538" y="4714498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MatchLib</a:t>
            </a:r>
            <a:r>
              <a:rPr lang="en-US" dirty="0"/>
              <a:t> Connections -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1361B-063A-A04B-ACB8-493CEDBD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DFB272-545E-8E43-8D45-78790DBA3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9030" y="1925599"/>
            <a:ext cx="56989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private: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void main()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out1.Reset();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in1.Reset();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wait();                            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#pragma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hls_pipeline_init_interval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#pragma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pipeline_stall_mode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flush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while (1)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uint32_t t = in1.Pop();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out1.Push(t + 0x100);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815" y="1925599"/>
            <a:ext cx="63882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#include 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mc_connections.h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: public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sc_module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public: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sc_in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&lt;bool&gt; CCS_INIT_S1(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sc_in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&lt;bool&gt; CCS_INIT_S1(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rst_bar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Connections::Out&lt;uint32&gt; CCS_INIT_S1(out1);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Connections::In &lt;uint32&gt; CCS_INIT_S1(in1);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SC_CTOR(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SC_THREAD(main);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sensitive &lt;&lt;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clk.pos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async_reset_signal_is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rst_bar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 false);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544759" y="1644553"/>
            <a:ext cx="2372089" cy="1047898"/>
          </a:xfrm>
          <a:prstGeom prst="wedgeRoundRectCallout">
            <a:avLst>
              <a:gd name="adj1" fmla="val -13522"/>
              <a:gd name="adj2" fmla="val 11089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Connections inputs and outputs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505192" y="5094969"/>
            <a:ext cx="2272552" cy="523949"/>
          </a:xfrm>
          <a:prstGeom prst="wedgeRoundRectCallout">
            <a:avLst>
              <a:gd name="adj1" fmla="val -21537"/>
              <a:gd name="adj2" fmla="val -11633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Connections write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0085429" y="4832994"/>
            <a:ext cx="1661244" cy="523949"/>
          </a:xfrm>
          <a:prstGeom prst="wedgeRoundRectCallout">
            <a:avLst>
              <a:gd name="adj1" fmla="val -44426"/>
              <a:gd name="adj2" fmla="val -12497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Connections read</a:t>
            </a:r>
          </a:p>
        </p:txBody>
      </p:sp>
    </p:spTree>
    <p:extLst>
      <p:ext uri="{BB962C8B-B14F-4D97-AF65-F5344CB8AC3E}">
        <p14:creationId xmlns:p14="http://schemas.microsoft.com/office/powerpoint/2010/main" val="2859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Performance Before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414800"/>
            <a:ext cx="3514292" cy="4752000"/>
          </a:xfrm>
        </p:spPr>
        <p:txBody>
          <a:bodyPr/>
          <a:lstStyle/>
          <a:p>
            <a:r>
              <a:rPr lang="en-US" dirty="0"/>
              <a:t>Pre-HLS and Post-HLS simulation throughput are the same</a:t>
            </a:r>
          </a:p>
          <a:p>
            <a:endParaRPr lang="en-US" dirty="0"/>
          </a:p>
          <a:p>
            <a:r>
              <a:rPr lang="en-US" dirty="0"/>
              <a:t>There can be differences in latency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432D0-3347-2C49-88E5-4FF0EBE65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77049" y="191082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Pre-HLS Simulation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7049" y="412305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Post-HLS Simulation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54" y="2388673"/>
            <a:ext cx="8049577" cy="1405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54" y="4492384"/>
            <a:ext cx="8101012" cy="14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Bus I/F With </a:t>
            </a:r>
            <a:r>
              <a:rPr lang="en-US" dirty="0" err="1"/>
              <a:t>MatchLib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2" y="1414800"/>
            <a:ext cx="5668267" cy="4752000"/>
          </a:xfrm>
        </p:spPr>
        <p:txBody>
          <a:bodyPr>
            <a:normAutofit/>
          </a:bodyPr>
          <a:lstStyle/>
          <a:p>
            <a:r>
              <a:rPr lang="en-US" sz="2400" dirty="0" err="1"/>
              <a:t>MatchLib</a:t>
            </a:r>
            <a:r>
              <a:rPr lang="en-US" sz="2400" dirty="0"/>
              <a:t> provides high-quality implementations of AXI4 master and slave interfaces</a:t>
            </a:r>
          </a:p>
          <a:p>
            <a:r>
              <a:rPr lang="en-US" sz="2400" dirty="0"/>
              <a:t>Users can also model custom bus interfaces using </a:t>
            </a:r>
            <a:r>
              <a:rPr lang="en-US" sz="2400" dirty="0" err="1"/>
              <a:t>MatchLib</a:t>
            </a:r>
            <a:endParaRPr lang="en-US" sz="2400" dirty="0"/>
          </a:p>
          <a:p>
            <a:pPr lvl="1"/>
            <a:r>
              <a:rPr lang="en-US" sz="2000" dirty="0"/>
              <a:t>This example models a simple read bus I/F with burst</a:t>
            </a:r>
          </a:p>
          <a:p>
            <a:pPr lvl="1"/>
            <a:r>
              <a:rPr lang="en-US" sz="2000" dirty="0" err="1"/>
              <a:t>Testbench</a:t>
            </a:r>
            <a:r>
              <a:rPr lang="en-US" sz="2000" dirty="0"/>
              <a:t> models 2-cycle overhead for initiating a new burst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2E13E6-8CD9-AD45-BF4E-86CDA4A2C2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79429" y="1643162"/>
            <a:ext cx="61125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: public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sc_module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public: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…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void main()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wait();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#pragma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hls_pipeline_init_interval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#pragma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pipeline_stall_mode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flush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while (1)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go.sync_in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uint32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addr_offset_csr.read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uint32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burst_csr.read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read_addr_chan.Push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read_burst_size.Push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do 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uint32 data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read_data_chan.Pop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read_data_out.Push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 while (--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!=0);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743045" y="4988460"/>
            <a:ext cx="3358835" cy="773116"/>
          </a:xfrm>
          <a:prstGeom prst="wedgeRoundRectCallout">
            <a:avLst>
              <a:gd name="adj1" fmla="val 74377"/>
              <a:gd name="adj2" fmla="val -5589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Initiate a burst by sending address and burst size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724933" y="5925342"/>
            <a:ext cx="3358835" cy="773116"/>
          </a:xfrm>
          <a:prstGeom prst="wedgeRoundRectCallout">
            <a:avLst>
              <a:gd name="adj1" fmla="val 87673"/>
              <a:gd name="adj2" fmla="val -8712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“</a:t>
            </a:r>
            <a:r>
              <a:rPr lang="en-US" b="1" kern="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burst_size</a:t>
            </a:r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data from bus I/F</a:t>
            </a:r>
          </a:p>
        </p:txBody>
      </p:sp>
    </p:spTree>
    <p:extLst>
      <p:ext uri="{BB962C8B-B14F-4D97-AF65-F5344CB8AC3E}">
        <p14:creationId xmlns:p14="http://schemas.microsoft.com/office/powerpoint/2010/main" val="35653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Bus I/F With </a:t>
            </a:r>
            <a:r>
              <a:rPr lang="en-US" dirty="0" err="1"/>
              <a:t>MatchLib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burst size and/or non-consecutive addresses will hurt performance by injecting dead cycles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2021-04-15 | Siemens Digital Industries Software | Where today meets tomorrow.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5414-F12D-374F-896E-70016E1D2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5BA2A-62C7-47FA-A22B-5C3B2FFEA5C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64" y="3216275"/>
            <a:ext cx="1024890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7498" y="2846943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Pre-HLS Simulation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89237" y="5084758"/>
            <a:ext cx="2260538" cy="773116"/>
          </a:xfrm>
          <a:prstGeom prst="wedgeRoundRectCallout">
            <a:avLst>
              <a:gd name="adj1" fmla="val 78317"/>
              <a:gd name="adj2" fmla="val -7612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Initiate a burst by sending address and burst size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340255" y="3923503"/>
            <a:ext cx="2260538" cy="773116"/>
          </a:xfrm>
          <a:prstGeom prst="wedgeRoundRectCallout">
            <a:avLst>
              <a:gd name="adj1" fmla="val 7428"/>
              <a:gd name="adj2" fmla="val 11358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Burst runs with throughput==1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599503" y="4928438"/>
            <a:ext cx="2260538" cy="773116"/>
          </a:xfrm>
          <a:prstGeom prst="wedgeRoundRectCallout">
            <a:avLst>
              <a:gd name="adj1" fmla="val -63461"/>
              <a:gd name="adj2" fmla="val -2576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2-cycle overhead  to start new burst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05696" y="4627558"/>
            <a:ext cx="689761" cy="914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488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Presentation4" id="{FC6D9AAA-9CEB-C648-9ACF-12CADF036143}" vid="{8F333AF5-0CD8-8A4B-8069-2D4F32B73546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1883</Words>
  <Application>Microsoft Office PowerPoint</Application>
  <PresentationFormat>Widescreen</PresentationFormat>
  <Paragraphs>244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Courier New</vt:lpstr>
      <vt:lpstr>System Font Regular</vt:lpstr>
      <vt:lpstr>Tahoma</vt:lpstr>
      <vt:lpstr>Siemens 2020</vt:lpstr>
      <vt:lpstr>Introduction to Modeling Performance and Verification with Synthesizable MatchLib </vt:lpstr>
      <vt:lpstr>What is MatchLib?</vt:lpstr>
      <vt:lpstr>MatchLib + HLS Enables an Efficient Verification Flow</vt:lpstr>
      <vt:lpstr>MatchLib Reduces Risks in Modern Digital Design </vt:lpstr>
      <vt:lpstr>Using MatchLib Connections</vt:lpstr>
      <vt:lpstr>Using MatchLib Connections - Example</vt:lpstr>
      <vt:lpstr>Simulating Performance Before Synthesis</vt:lpstr>
      <vt:lpstr>Modelling Bus I/F With MatchLib</vt:lpstr>
      <vt:lpstr>Modelling Bus I/F With MatchLib</vt:lpstr>
      <vt:lpstr>Complex Bus Protocols are Easily Modelled with MatchLib</vt:lpstr>
      <vt:lpstr>MatchLib and Catapult HLS Results</vt:lpstr>
      <vt:lpstr>Recap: MatchLib and Catapult HLS Enable Modern D/V Flow</vt:lpstr>
      <vt:lpstr>SystemC / Matchlib Resources in Catapult Release</vt:lpstr>
      <vt:lpstr>External Catapult SystemC / Matchlib Resources</vt:lpstr>
      <vt:lpstr>Thank you!</vt:lpstr>
    </vt:vector>
  </TitlesOfParts>
  <Manager/>
  <Company>Mentor Graphics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Design and Validation of an AI Accelerator’s System Level Performance  Using an HLS Design Methodology</dc:title>
  <dc:subject/>
  <dc:creator>Fingeroff, Michael</dc:creator>
  <cp:keywords>Template</cp:keywords>
  <dc:description>Version 3.0.8
September 2020</dc:description>
  <cp:lastModifiedBy>Swan, Stuart (DI SW ICS DDI)</cp:lastModifiedBy>
  <cp:revision>39</cp:revision>
  <dcterms:created xsi:type="dcterms:W3CDTF">2021-03-10T20:47:03Z</dcterms:created>
  <dcterms:modified xsi:type="dcterms:W3CDTF">2021-11-29T22:05:21Z</dcterms:modified>
  <cp:category/>
</cp:coreProperties>
</file>